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6404" autoAdjust="0"/>
  </p:normalViewPr>
  <p:slideViewPr>
    <p:cSldViewPr snapToGrid="0">
      <p:cViewPr varScale="1">
        <p:scale>
          <a:sx n="18" d="100"/>
          <a:sy n="18" d="100"/>
        </p:scale>
        <p:origin x="1704"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4/16/2019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074919"/>
            <a:ext cx="15099616" cy="19659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780240"/>
            <a:ext cx="12470501" cy="5186035"/>
          </a:xfrm>
          <a:prstGeom prst="rect">
            <a:avLst/>
          </a:prstGeom>
          <a:noFill/>
          <a:ln>
            <a:solidFill>
              <a:schemeClr val="tx1"/>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a:p>
            <a:endParaRPr lang="en-US" sz="4000" dirty="0"/>
          </a:p>
        </p:txBody>
      </p:sp>
      <mc:AlternateContent xmlns:mc="http://schemas.openxmlformats.org/markup-compatibility/2006" xmlns:a14="http://schemas.microsoft.com/office/drawing/2010/main">
        <mc:Choice Requires="a14">
          <p:sp>
            <p:nvSpPr>
              <p:cNvPr id="27" name="TextBox 26"/>
              <p:cNvSpPr txBox="1"/>
              <p:nvPr/>
            </p:nvSpPr>
            <p:spPr>
              <a:xfrm>
                <a:off x="838294" y="8288394"/>
                <a:ext cx="12470502" cy="5907643"/>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Magnetic Dipole	             K = Thermal Equilibrium Calibration Constant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Boltzmann distribution</a:t>
                </a:r>
              </a:p>
              <a:p>
                <a:r>
                  <a:rPr lang="en-US" sz="2800" dirty="0">
                    <a:latin typeface="Times New Roman" panose="02020603050405020304" pitchFamily="18" charset="0"/>
                    <a:cs typeface="Times New Roman" panose="02020603050405020304" pitchFamily="18" charset="0"/>
                  </a:rPr>
                  <a:t>        k = Boltzmann Constant                                     Equation(ii)</a:t>
                </a:r>
              </a:p>
              <a:p>
                <a:r>
                  <a:rPr lang="en-US" sz="2800" dirty="0">
                    <a:latin typeface="Times New Roman" panose="02020603050405020304" pitchFamily="18" charset="0"/>
                    <a:cs typeface="Times New Roman" panose="02020603050405020304" pitchFamily="18" charset="0"/>
                  </a:rPr>
                  <a:t>        T = Temperature (Kelvin)	</a:t>
                </a:r>
              </a:p>
              <a:p>
                <a:r>
                  <a:rPr lang="en-US" sz="2800" dirty="0">
                    <a:latin typeface="Times New Roman" panose="02020603050405020304" pitchFamily="18" charset="0"/>
                    <a:cs typeface="Times New Roman" panose="02020603050405020304" pitchFamily="18" charset="0"/>
                  </a:rPr>
                  <a:t>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Boltzmann distribution used for calculating the theoretical Thermal Polarization. An experimental Thermal Polarization is recorded with a Nuclear Magnetic Resonance system, which we can then generate out “K” value from, equation (ii). This calibration constant will be used to relate a microwave enhanced distribution area to an unenhanced area. </a:t>
                </a:r>
              </a:p>
            </p:txBody>
          </p:sp>
        </mc:Choice>
        <mc:Fallback xmlns="">
          <p:sp>
            <p:nvSpPr>
              <p:cNvPr id="27" name="TextBox 26"/>
              <p:cNvSpPr txBox="1">
                <a:spLocks noRot="1" noChangeAspect="1" noMove="1" noResize="1" noEditPoints="1" noAdjustHandles="1" noChangeArrowheads="1" noChangeShapeType="1" noTextEdit="1"/>
              </p:cNvSpPr>
              <p:nvPr/>
            </p:nvSpPr>
            <p:spPr>
              <a:xfrm>
                <a:off x="838294" y="8288394"/>
                <a:ext cx="12470502" cy="5907643"/>
              </a:xfrm>
              <a:prstGeom prst="rect">
                <a:avLst/>
              </a:prstGeom>
              <a:blipFill>
                <a:blip r:embed="rId3"/>
                <a:stretch>
                  <a:fillRect t="-1751" r="-1124" b="-1854"/>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166930"/>
            <a:ext cx="14354383" cy="8032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27820" y="423913"/>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658913"/>
            <a:ext cx="9702448" cy="1633867"/>
          </a:xfrm>
          <a:prstGeom prst="rect">
            <a:avLst/>
          </a:prstGeom>
        </p:spPr>
      </p:pic>
      <p:sp>
        <p:nvSpPr>
          <p:cNvPr id="11" name="TextBox 10"/>
          <p:cNvSpPr txBox="1"/>
          <p:nvPr/>
        </p:nvSpPr>
        <p:spPr>
          <a:xfrm>
            <a:off x="14082800" y="506351"/>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777178" y="875681"/>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5762648"/>
            <a:ext cx="7174093" cy="18844390"/>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7355610"/>
            <a:ext cx="3002586" cy="15940646"/>
          </a:xfrm>
          <a:prstGeom prst="rect">
            <a:avLst/>
          </a:prstGeom>
        </p:spPr>
      </p:pic>
      <p:sp>
        <p:nvSpPr>
          <p:cNvPr id="19" name="TextBox 18"/>
          <p:cNvSpPr txBox="1"/>
          <p:nvPr/>
        </p:nvSpPr>
        <p:spPr>
          <a:xfrm>
            <a:off x="14415656" y="5292395"/>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39680" y="6954955"/>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Karl Slifer, Elena Long, David Ruth, Nathaly Santiesteban, Tristian Anderson, and all the members of Slifer and Long Lab.</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0652" y="7932851"/>
            <a:ext cx="6489791" cy="4867343"/>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4314" y="13264966"/>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The heating of the venting gaseous helium was critical for the DNP system to ensure the Viton and Teflon O-rings did not fail due to freezing temperatures.  In this analysis, the ambient temperature was chosen to be 100K, and the heater power is set to 40W. These environmental characteristics and the thermal coefficients for each part ensured an accurate representation.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564286"/>
            <a:ext cx="4989503" cy="2436519"/>
          </a:xfrm>
          <a:prstGeom prst="rect">
            <a:avLst/>
          </a:prstGeom>
        </p:spPr>
      </p:pic>
      <p:sp>
        <p:nvSpPr>
          <p:cNvPr id="9" name="TextBox 8"/>
          <p:cNvSpPr txBox="1"/>
          <p:nvPr/>
        </p:nvSpPr>
        <p:spPr>
          <a:xfrm>
            <a:off x="23684635" y="10055553"/>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177350"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7617350" y="25892409"/>
            <a:ext cx="2883555" cy="31923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869766" y="2632357"/>
            <a:ext cx="20609532"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400" dirty="0">
                <a:latin typeface="Times New Roman" panose="02020603050405020304" pitchFamily="18" charset="0"/>
                <a:cs typeface="Times New Roman" panose="02020603050405020304" pitchFamily="18" charset="0"/>
              </a:rPr>
              <a:t>Background</a:t>
            </a:r>
          </a:p>
          <a:p>
            <a:pPr algn="ctr"/>
            <a:r>
              <a:rPr lang="en-US" sz="3200" dirty="0">
                <a:latin typeface="Times New Roman" panose="02020603050405020304" pitchFamily="18" charset="0"/>
                <a:cs typeface="Times New Roman" panose="02020603050405020304" pitchFamily="18" charset="0"/>
              </a:rPr>
              <a:t>My research at Professor Karl Slifer’s Polarized Target Lab was to test polarizable proton rich target material for use in our DNP polarizer (left side). Secondly, to implement a system to vaporized liquid helium venting from the fridge space (right 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0"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3" y="14460799"/>
            <a:ext cx="12470502" cy="10058400"/>
          </a:xfrm>
          <a:prstGeom prst="rect">
            <a:avLst/>
          </a:prstGeom>
          <a:noFill/>
          <a:ln>
            <a:solidFill>
              <a:schemeClr val="tx1"/>
            </a:solidFill>
          </a:ln>
        </p:spPr>
        <p:txBody>
          <a:bodyPr wrap="square" numCol="1"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rotWithShape="1">
          <a:blip r:embed="rId27">
            <a:extLst>
              <a:ext uri="{28A0092B-C50C-407E-A947-70E740481C1C}">
                <a14:useLocalDpi xmlns:a14="http://schemas.microsoft.com/office/drawing/2010/main" val="0"/>
              </a:ext>
            </a:extLst>
          </a:blip>
          <a:srcRect t="5372"/>
          <a:stretch/>
        </p:blipFill>
        <p:spPr>
          <a:xfrm>
            <a:off x="1202597" y="16602526"/>
            <a:ext cx="5870946" cy="5588157"/>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7285436" y="15931630"/>
            <a:ext cx="5811466" cy="784830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Although 21.05% polarization is an incredible achievement, we have yet to reach the 80% theoretical polarization stated in the literature. Additionally, a comparison between theoretical tau and experimental shows that we are taking too long to reach our P</a:t>
            </a:r>
            <a:r>
              <a:rPr lang="en-US" sz="2800" baseline="-25000" dirty="0">
                <a:latin typeface="Times New Roman" panose="02020603050405020304" pitchFamily="18" charset="0"/>
                <a:cs typeface="Times New Roman" panose="02020603050405020304" pitchFamily="18" charset="0"/>
              </a:rPr>
              <a:t>max</a:t>
            </a:r>
            <a:r>
              <a:rPr lang="en-US" sz="2800" dirty="0">
                <a:latin typeface="Times New Roman" panose="02020603050405020304" pitchFamily="18" charset="0"/>
                <a:cs typeface="Times New Roman" panose="02020603050405020304" pitchFamily="18" charset="0"/>
              </a:rPr>
              <a:t>, we should expect to see a value between 25-30min.</a:t>
            </a:r>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40470" y="25990030"/>
            <a:ext cx="2956432" cy="39628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057351" y="26149762"/>
            <a:ext cx="7071268"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Stable titroxyl radical Tempo was mixed with 1:200 part Araldite Epoxy. This allowed us to create free form polarization targets with a magnet wire coil centered in the material. The small Tempo admixture provides the paramagnetic radicals necessary for dynamic nuclear polarization technique.</a:t>
            </a:r>
          </a:p>
        </p:txBody>
      </p:sp>
      <p:sp>
        <p:nvSpPr>
          <p:cNvPr id="41" name="TextBox 40"/>
          <p:cNvSpPr txBox="1"/>
          <p:nvPr/>
        </p:nvSpPr>
        <p:spPr>
          <a:xfrm>
            <a:off x="35847074" y="8196451"/>
            <a:ext cx="7212209" cy="440120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Slifer Lab. 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8894314" y="28356286"/>
            <a:ext cx="14354383"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new methods of regulating the fridge temperature.  </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and improve DNP System to achieve 80% Polarization</a:t>
            </a:r>
          </a:p>
        </p:txBody>
      </p:sp>
      <p:sp>
        <p:nvSpPr>
          <p:cNvPr id="44" name="TextBox 43"/>
          <p:cNvSpPr txBox="1"/>
          <p:nvPr/>
        </p:nvSpPr>
        <p:spPr>
          <a:xfrm>
            <a:off x="1473075" y="22513564"/>
            <a:ext cx="532998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max </a:t>
            </a:r>
            <a:r>
              <a:rPr lang="en-US" sz="2800" dirty="0">
                <a:latin typeface="Times New Roman" panose="02020603050405020304" pitchFamily="18" charset="0"/>
                <a:cs typeface="Times New Roman" panose="02020603050405020304" pitchFamily="18" charset="0"/>
              </a:rPr>
              <a:t>= Maximum Polarization </a:t>
            </a:r>
          </a:p>
          <a:p>
            <a:r>
              <a:rPr lang="en-US" sz="2800" dirty="0">
                <a:latin typeface="Times New Roman" panose="02020603050405020304" pitchFamily="18" charset="0"/>
                <a:cs typeface="Times New Roman" panose="02020603050405020304" pitchFamily="18" charset="0"/>
              </a:rPr>
              <a:t>tau = Experimental Time Constant </a:t>
            </a:r>
            <a:endParaRPr lang="en-US" dirty="0"/>
          </a:p>
        </p:txBody>
      </p:sp>
    </p:spTree>
    <p:extLst>
      <p:ext uri="{BB962C8B-B14F-4D97-AF65-F5344CB8AC3E}">
        <p14:creationId xmlns:p14="http://schemas.microsoft.com/office/powerpoint/2010/main" val="388576251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7587</TotalTime>
  <Words>838</Words>
  <Application>Microsoft Office PowerPoint</Application>
  <PresentationFormat>Custom</PresentationFormat>
  <Paragraphs>128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126</cp:revision>
  <dcterms:created xsi:type="dcterms:W3CDTF">2019-03-12T18:14:39Z</dcterms:created>
  <dcterms:modified xsi:type="dcterms:W3CDTF">2019-04-16T15:47:24Z</dcterms:modified>
</cp:coreProperties>
</file>